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84" r:id="rId2"/>
    <p:sldId id="325" r:id="rId3"/>
    <p:sldId id="308" r:id="rId4"/>
    <p:sldId id="327" r:id="rId5"/>
    <p:sldId id="329" r:id="rId6"/>
    <p:sldId id="328" r:id="rId7"/>
    <p:sldId id="330" r:id="rId8"/>
    <p:sldId id="304" r:id="rId9"/>
    <p:sldId id="316" r:id="rId10"/>
    <p:sldId id="299" r:id="rId11"/>
    <p:sldId id="30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18" autoAdjust="0"/>
    <p:restoredTop sz="93009" autoAdjust="0"/>
  </p:normalViewPr>
  <p:slideViewPr>
    <p:cSldViewPr>
      <p:cViewPr varScale="1">
        <p:scale>
          <a:sx n="80" d="100"/>
          <a:sy n="80" d="100"/>
        </p:scale>
        <p:origin x="157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F4D076-A82F-4BFF-A6DC-44534F5C16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AA99F-3E0B-458B-94CA-96227BC1C0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519CA-48E4-4AD2-95EC-EEA41E4AEA7B}" type="datetimeFigureOut">
              <a:rPr lang="en-IL" smtClean="0"/>
              <a:t>16 Aug 2023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5F289-7804-4C6A-AF7C-6DC492F5E4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21667-6810-4D68-B946-65BFB4F88F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2AB1C-D831-476C-BB11-73BB852A213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070185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14E16-91F2-4992-806E-1150253C55BA}" type="datetimeFigureOut">
              <a:rPr lang="en-IL" smtClean="0"/>
              <a:t>16 Aug 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9AB4A-70A5-4FC7-B8AA-9055F19F70D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831531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6544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7782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14023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39359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02910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4789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9AB4A-70A5-4FC7-B8AA-9055F19F70DB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8207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32227"/>
            <a:ext cx="8287072" cy="365125"/>
          </a:xfrm>
        </p:spPr>
        <p:txBody>
          <a:bodyPr/>
          <a:lstStyle/>
          <a:p>
            <a:r>
              <a:rPr lang="en-US"/>
              <a:t>Mobit SINSIN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5119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Mobit SINSIN </a:t>
            </a:r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20259"/>
            <a:ext cx="50405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A3084A13-D0B2-4C7D-BA32-40C76FF89DE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6286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512" y="6232227"/>
            <a:ext cx="878497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Mobit SINSIN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27852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sat406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15294" y="476672"/>
            <a:ext cx="9128706" cy="226471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SINSIN</a:t>
            </a:r>
            <a:br>
              <a:rPr lang="en-US" sz="28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28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Radio Localization Method</a:t>
            </a:r>
            <a:br>
              <a:rPr lang="en-US" sz="28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sz="28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August 2023</a:t>
            </a:r>
            <a:br>
              <a:rPr lang="he-IL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he-IL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1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1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1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he-IL" sz="2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2FA89F2-0CF5-8066-8628-4C557AC6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1</a:t>
            </a:fld>
            <a:endParaRPr lang="he-IL" dirty="0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5BBF58D9-3A97-C203-BC09-7EE16DEBB851}"/>
              </a:ext>
            </a:extLst>
          </p:cNvPr>
          <p:cNvSpPr txBox="1">
            <a:spLocks/>
          </p:cNvSpPr>
          <p:nvPr/>
        </p:nvSpPr>
        <p:spPr>
          <a:xfrm>
            <a:off x="107504" y="5269223"/>
            <a:ext cx="8928992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project has received funding from the European Union’s </a:t>
            </a:r>
            <a:b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Horizon 2020 research innovation programme, </a:t>
            </a:r>
            <a:b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administered by EUSPA under grant No. 776253 </a:t>
            </a:r>
            <a:endParaRPr lang="he-IL" sz="2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FD78F-885E-9724-765A-106227E445D4}"/>
              </a:ext>
            </a:extLst>
          </p:cNvPr>
          <p:cNvSpPr txBox="1"/>
          <p:nvPr/>
        </p:nvSpPr>
        <p:spPr>
          <a:xfrm>
            <a:off x="107504" y="2964721"/>
            <a:ext cx="892899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2000" b="1" dirty="0"/>
              <a:t>Agenda</a:t>
            </a:r>
            <a:r>
              <a:rPr lang="he-IL" sz="2000" b="1" dirty="0"/>
              <a:t> </a:t>
            </a:r>
            <a:endParaRPr lang="en-US" sz="2000" b="1" dirty="0"/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Technology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Operational Benefits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Present Implementation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6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10</a:t>
            </a:fld>
            <a:endParaRPr lang="he-I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DAF5D-1B7C-606E-2C46-49BA2F819A10}"/>
              </a:ext>
            </a:extLst>
          </p:cNvPr>
          <p:cNvSpPr txBox="1"/>
          <p:nvPr/>
        </p:nvSpPr>
        <p:spPr>
          <a:xfrm>
            <a:off x="23527" y="116632"/>
            <a:ext cx="912047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Enabled Modules</a:t>
            </a:r>
          </a:p>
          <a:p>
            <a:pPr marL="342900" indent="-3429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FGB (type approved)</a:t>
            </a:r>
          </a:p>
          <a:p>
            <a:pPr marL="342900" indent="-3429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SGB chip </a:t>
            </a:r>
          </a:p>
          <a:p>
            <a:pPr marL="342900" indent="-3429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MEOLUT  </a:t>
            </a:r>
          </a:p>
          <a:p>
            <a:pPr marL="342900" indent="-342900">
              <a:spcBef>
                <a:spcPts val="48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406 MHz receiver</a:t>
            </a:r>
          </a:p>
        </p:txBody>
      </p:sp>
      <p:pic>
        <p:nvPicPr>
          <p:cNvPr id="6" name="Picture 2" descr="MEOLUT Next confirms in 2017 best-in-class performance | Thales Group">
            <a:extLst>
              <a:ext uri="{FF2B5EF4-FFF2-40B4-BE49-F238E27FC236}">
                <a16:creationId xmlns:a16="http://schemas.microsoft.com/office/drawing/2014/main" id="{FEE29D3A-6435-1DB8-C977-D86FF92E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09400"/>
            <a:ext cx="3263716" cy="21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EB9942-4067-22D4-2982-DCF57D669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78248"/>
            <a:ext cx="1944216" cy="1944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A2DB89-65D4-0B7B-401D-93A795DB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722" y="1881551"/>
            <a:ext cx="556846" cy="611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0F6AD-1774-9A94-4B4C-45177DC0E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411" y="672043"/>
            <a:ext cx="1777757" cy="1333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270E4-986C-B08C-07CC-8FD35D282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5" b="97649" l="16992" r="732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168" y="313420"/>
            <a:ext cx="2655168" cy="169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4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77C32F-7447-4953-95D1-BE007486C134}"/>
              </a:ext>
            </a:extLst>
          </p:cNvPr>
          <p:cNvSpPr txBox="1"/>
          <p:nvPr/>
        </p:nvSpPr>
        <p:spPr>
          <a:xfrm>
            <a:off x="0" y="353849"/>
            <a:ext cx="9093965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 !</a:t>
            </a:r>
          </a:p>
          <a:p>
            <a:pPr algn="ctr">
              <a:spcBef>
                <a:spcPts val="3000"/>
              </a:spcBef>
            </a:pPr>
            <a:r>
              <a:rPr lang="en-US" sz="2000" b="1" dirty="0"/>
              <a:t>Daniel Katz</a:t>
            </a:r>
          </a:p>
          <a:p>
            <a:pPr algn="ctr">
              <a:spcBef>
                <a:spcPts val="1800"/>
              </a:spcBef>
            </a:pPr>
            <a:r>
              <a:rPr lang="en-US" sz="2000" b="1" dirty="0"/>
              <a:t>Mobit Telecom </a:t>
            </a:r>
          </a:p>
          <a:p>
            <a:pPr algn="ctr">
              <a:spcBef>
                <a:spcPts val="1800"/>
              </a:spcBef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www.sat406.com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/>
              <a:t>Mobit SINSIN </a:t>
            </a:r>
            <a:endParaRPr lang="he-IL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2FA89F2-0CF5-8066-8628-4C557AC6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11</a:t>
            </a:fld>
            <a:endParaRPr lang="he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41AF8-58BB-BCFF-1F8F-950954315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17" y="3140968"/>
            <a:ext cx="5285565" cy="315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42BAB47-755A-9F88-B725-ABA455037C9B}"/>
              </a:ext>
            </a:extLst>
          </p:cNvPr>
          <p:cNvSpPr/>
          <p:nvPr/>
        </p:nvSpPr>
        <p:spPr bwMode="auto">
          <a:xfrm>
            <a:off x="5004048" y="4005064"/>
            <a:ext cx="623023" cy="5580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2</a:t>
            </a:fld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E7FB6-6612-2130-C8AF-01B269EE2B3A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Scope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AC47A480-27F2-658A-03A1-ACD312699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7" y="836712"/>
            <a:ext cx="9120473" cy="288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is a technology for independent (of GNSS) localization of remote radio beacons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Enhancing C/S MEOSAR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line of sight localization without satellites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Supporting FGB/ SGB; agnostic to transmission frequency, modulation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Implemented in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s/w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beacon and receiver 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Compatible with C/S standards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Details are in the caption following the image">
            <a:extLst>
              <a:ext uri="{FF2B5EF4-FFF2-40B4-BE49-F238E27FC236}">
                <a16:creationId xmlns:a16="http://schemas.microsoft.com/office/drawing/2014/main" id="{CEAB6500-43F3-8F35-BE9A-F18869FF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4443492" cy="22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7">
            <a:extLst>
              <a:ext uri="{FF2B5EF4-FFF2-40B4-BE49-F238E27FC236}">
                <a16:creationId xmlns:a16="http://schemas.microsoft.com/office/drawing/2014/main" id="{159251CB-5554-8A13-8E0A-0BC670A8047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9572" y="4910998"/>
            <a:ext cx="1246097" cy="58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A88CF3-F79B-858E-7EEB-E8684FAD3D6F}"/>
              </a:ext>
            </a:extLst>
          </p:cNvPr>
          <p:cNvCxnSpPr/>
          <p:nvPr/>
        </p:nvCxnSpPr>
        <p:spPr>
          <a:xfrm>
            <a:off x="2073681" y="5362806"/>
            <a:ext cx="1490207" cy="730490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FEF7E-C4D7-9A66-672C-889EFECAA7B7}"/>
              </a:ext>
            </a:extLst>
          </p:cNvPr>
          <p:cNvSpPr txBox="1"/>
          <p:nvPr/>
        </p:nvSpPr>
        <p:spPr>
          <a:xfrm>
            <a:off x="179512" y="5514011"/>
            <a:ext cx="2288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inside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A1C107-EC2D-1D2C-9161-B0429CDEF107}"/>
              </a:ext>
            </a:extLst>
          </p:cNvPr>
          <p:cNvSpPr txBox="1"/>
          <p:nvPr/>
        </p:nvSpPr>
        <p:spPr>
          <a:xfrm>
            <a:off x="2793663" y="6228020"/>
            <a:ext cx="2288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inside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0CAA3B-5F6F-791A-8587-C02C89A2094E}"/>
              </a:ext>
            </a:extLst>
          </p:cNvPr>
          <p:cNvSpPr txBox="1"/>
          <p:nvPr/>
        </p:nvSpPr>
        <p:spPr>
          <a:xfrm>
            <a:off x="6423575" y="6228020"/>
            <a:ext cx="2288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inside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3DD015-4C0F-250E-D480-653ED5CA2EE8}"/>
              </a:ext>
            </a:extLst>
          </p:cNvPr>
          <p:cNvSpPr/>
          <p:nvPr/>
        </p:nvSpPr>
        <p:spPr>
          <a:xfrm>
            <a:off x="2509423" y="5229200"/>
            <a:ext cx="1004284" cy="440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406MHz</a:t>
            </a:r>
            <a:endParaRPr lang="en-IL" sz="1600" b="1" dirty="0">
              <a:solidFill>
                <a:srgbClr val="FFFF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8542A3-A386-D2CC-50B7-E6B6FFF22615}"/>
              </a:ext>
            </a:extLst>
          </p:cNvPr>
          <p:cNvSpPr/>
          <p:nvPr/>
        </p:nvSpPr>
        <p:spPr>
          <a:xfrm>
            <a:off x="6446396" y="4323266"/>
            <a:ext cx="1005924" cy="545894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L-band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S-band</a:t>
            </a:r>
            <a:endParaRPr lang="en-IL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3</a:t>
            </a:fld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E7FB6-6612-2130-C8AF-01B269EE2B3A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Operation Principle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4E668-FACC-2780-93FE-ACF8ED0C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20" y="1412776"/>
            <a:ext cx="3970848" cy="2453232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AC47A480-27F2-658A-03A1-ACD312699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7" y="5140341"/>
            <a:ext cx="9084977" cy="8809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20000"/>
              </a:lnSpc>
            </a:pPr>
            <a:r>
              <a:rPr lang="en-US" sz="2000" b="1" dirty="0"/>
              <a:t>The beacon sets </a:t>
            </a:r>
            <a:r>
              <a:rPr lang="en-US" sz="2000" b="1" dirty="0">
                <a:solidFill>
                  <a:srgbClr val="FFFF00"/>
                </a:solidFill>
              </a:rPr>
              <a:t>TOE</a:t>
            </a:r>
            <a:r>
              <a:rPr lang="en-US" sz="2000" b="1" dirty="0"/>
              <a:t> such that the receiver could guess, </a:t>
            </a:r>
          </a:p>
          <a:p>
            <a:pPr marL="342900" indent="-342900" algn="ctr">
              <a:lnSpc>
                <a:spcPct val="120000"/>
              </a:lnSpc>
            </a:pPr>
            <a:r>
              <a:rPr lang="en-US" sz="2000" b="1" dirty="0"/>
              <a:t>enabling </a:t>
            </a:r>
            <a:r>
              <a:rPr lang="en-US" sz="2000" b="1" dirty="0">
                <a:solidFill>
                  <a:schemeClr val="bg1"/>
                </a:solidFill>
              </a:rPr>
              <a:t>TOA</a:t>
            </a:r>
            <a:r>
              <a:rPr lang="en-US" sz="2000" b="1" dirty="0"/>
              <a:t> based localization with less satellites in view, even directly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3D2F0-D1FE-A427-75B5-F41229010D7F}"/>
              </a:ext>
            </a:extLst>
          </p:cNvPr>
          <p:cNvSpPr txBox="1"/>
          <p:nvPr/>
        </p:nvSpPr>
        <p:spPr>
          <a:xfrm>
            <a:off x="-34767" y="990253"/>
            <a:ext cx="4606767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Navigation (GNSS) equations</a:t>
            </a: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C*(</a:t>
            </a:r>
            <a:r>
              <a:rPr lang="en-US" dirty="0" err="1">
                <a:solidFill>
                  <a:schemeClr val="bg1"/>
                </a:solidFill>
              </a:rPr>
              <a:t>TOA</a:t>
            </a:r>
            <a:r>
              <a:rPr lang="en-US" baseline="-25000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–TOE) = √[(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-x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+ (</a:t>
            </a:r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y</a:t>
            </a:r>
            <a:r>
              <a:rPr lang="en-US" baseline="-25000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+ (</a:t>
            </a:r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-z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]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unknown</a:t>
            </a:r>
            <a:r>
              <a:rPr lang="en-US" sz="1600" dirty="0">
                <a:solidFill>
                  <a:schemeClr val="bg1"/>
                </a:solidFill>
              </a:rPr>
              <a:t>: receiver (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z</a:t>
            </a:r>
            <a:r>
              <a:rPr lang="en-US" sz="1600" dirty="0">
                <a:solidFill>
                  <a:schemeClr val="bg1"/>
                </a:solidFill>
              </a:rPr>
              <a:t>), </a:t>
            </a:r>
            <a:r>
              <a:rPr lang="en-US" sz="1600" dirty="0" err="1">
                <a:solidFill>
                  <a:srgbClr val="FF0000"/>
                </a:solidFill>
              </a:rPr>
              <a:t>rx</a:t>
            </a:r>
            <a:r>
              <a:rPr lang="en-US" sz="1600" dirty="0">
                <a:solidFill>
                  <a:srgbClr val="FF0000"/>
                </a:solidFill>
              </a:rPr>
              <a:t> clock drift</a:t>
            </a:r>
            <a:r>
              <a:rPr lang="he-IL" sz="1600" dirty="0">
                <a:solidFill>
                  <a:srgbClr val="FF0000"/>
                </a:solidFill>
              </a:rPr>
              <a:t>    </a:t>
            </a:r>
            <a:endParaRPr lang="en-US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6EDA0-24D1-FF4A-EA00-3BFA9A1F7F4B}"/>
              </a:ext>
            </a:extLst>
          </p:cNvPr>
          <p:cNvSpPr txBox="1"/>
          <p:nvPr/>
        </p:nvSpPr>
        <p:spPr>
          <a:xfrm>
            <a:off x="4572000" y="980728"/>
            <a:ext cx="4548472" cy="37394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Localization (C/S) equations</a:t>
            </a: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C*(</a:t>
            </a:r>
            <a:r>
              <a:rPr lang="en-US" dirty="0" err="1">
                <a:solidFill>
                  <a:schemeClr val="bg1"/>
                </a:solidFill>
              </a:rPr>
              <a:t>TOA</a:t>
            </a:r>
            <a:r>
              <a:rPr lang="en-US" baseline="-25000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TOE</a:t>
            </a:r>
            <a:r>
              <a:rPr lang="en-US" dirty="0">
                <a:solidFill>
                  <a:schemeClr val="bg1"/>
                </a:solidFill>
              </a:rPr>
              <a:t>) = √[(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-x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+ (</a:t>
            </a:r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y</a:t>
            </a:r>
            <a:r>
              <a:rPr lang="en-US" baseline="-25000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+ (</a:t>
            </a:r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-z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] </a:t>
            </a:r>
          </a:p>
          <a:p>
            <a:pPr marL="342900" indent="-342900" algn="ctr"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</a:rPr>
              <a:t>unknown: </a:t>
            </a:r>
            <a:r>
              <a:rPr lang="en-US" sz="1600" dirty="0">
                <a:solidFill>
                  <a:schemeClr val="bg1"/>
                </a:solidFill>
              </a:rPr>
              <a:t>beacon (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z</a:t>
            </a:r>
            <a:r>
              <a:rPr lang="en-US" sz="1600" dirty="0">
                <a:solidFill>
                  <a:schemeClr val="bg1"/>
                </a:solidFill>
              </a:rPr>
              <a:t>), </a:t>
            </a:r>
            <a:r>
              <a:rPr lang="en-US" sz="1600" dirty="0">
                <a:solidFill>
                  <a:srgbClr val="FF0000"/>
                </a:solidFill>
              </a:rPr>
              <a:t>TOE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751FA-D05C-D7EF-ACF4-DF08B17BBFCA}"/>
              </a:ext>
            </a:extLst>
          </p:cNvPr>
          <p:cNvSpPr txBox="1"/>
          <p:nvPr/>
        </p:nvSpPr>
        <p:spPr>
          <a:xfrm>
            <a:off x="14492" y="980728"/>
            <a:ext cx="4485500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E87F9-3805-71FC-BEB5-0B4A1AB8E68A}"/>
              </a:ext>
            </a:extLst>
          </p:cNvPr>
          <p:cNvSpPr txBox="1"/>
          <p:nvPr/>
        </p:nvSpPr>
        <p:spPr>
          <a:xfrm>
            <a:off x="4561776" y="980728"/>
            <a:ext cx="4546728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60B244-F7FC-FC0E-131C-D5CA7CD2FBF9}"/>
              </a:ext>
            </a:extLst>
          </p:cNvPr>
          <p:cNvSpPr/>
          <p:nvPr/>
        </p:nvSpPr>
        <p:spPr>
          <a:xfrm rot="2014519">
            <a:off x="8245541" y="4530369"/>
            <a:ext cx="361251" cy="71089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B676FD-AAF9-3FBD-3DC6-A79B5CE6D754}"/>
              </a:ext>
            </a:extLst>
          </p:cNvPr>
          <p:cNvGrpSpPr/>
          <p:nvPr/>
        </p:nvGrpSpPr>
        <p:grpSpPr>
          <a:xfrm>
            <a:off x="4581525" y="1521545"/>
            <a:ext cx="4464496" cy="2235694"/>
            <a:chOff x="4581525" y="1521545"/>
            <a:chExt cx="4464496" cy="22356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53BA8D-A09D-6DCC-26DA-F7C0DAE864A3}"/>
                </a:ext>
              </a:extLst>
            </p:cNvPr>
            <p:cNvGrpSpPr/>
            <p:nvPr/>
          </p:nvGrpSpPr>
          <p:grpSpPr>
            <a:xfrm>
              <a:off x="4581525" y="1521545"/>
              <a:ext cx="4464496" cy="2235694"/>
              <a:chOff x="4572000" y="1521545"/>
              <a:chExt cx="4464496" cy="2235694"/>
            </a:xfrm>
          </p:grpSpPr>
          <p:pic>
            <p:nvPicPr>
              <p:cNvPr id="9" name="Picture 2" descr="Details are in the caption following the image">
                <a:extLst>
                  <a:ext uri="{FF2B5EF4-FFF2-40B4-BE49-F238E27FC236}">
                    <a16:creationId xmlns:a16="http://schemas.microsoft.com/office/drawing/2014/main" id="{F61BEB44-BEED-4C04-26C4-B305AD19DD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004" y="1521545"/>
                <a:ext cx="4443492" cy="2235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601C588-5291-25EB-96E5-BC88400A91AF}"/>
                  </a:ext>
                </a:extLst>
              </p:cNvPr>
              <p:cNvSpPr/>
              <p:nvPr/>
            </p:nvSpPr>
            <p:spPr>
              <a:xfrm>
                <a:off x="4572000" y="1531070"/>
                <a:ext cx="2299890" cy="222004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D295E37-292F-F3B4-2E77-50BCA5CCECF6}"/>
                </a:ext>
              </a:extLst>
            </p:cNvPr>
            <p:cNvSpPr/>
            <p:nvPr/>
          </p:nvSpPr>
          <p:spPr>
            <a:xfrm>
              <a:off x="4926847" y="3326900"/>
              <a:ext cx="1008112" cy="4160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(x, y. z)</a:t>
              </a:r>
              <a:endParaRPr lang="en-IL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B52180-96ED-EFF5-813F-5049033175B1}"/>
              </a:ext>
            </a:extLst>
          </p:cNvPr>
          <p:cNvSpPr txBox="1"/>
          <p:nvPr/>
        </p:nvSpPr>
        <p:spPr>
          <a:xfrm>
            <a:off x="7193415" y="4727291"/>
            <a:ext cx="1076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</a:t>
            </a:r>
          </a:p>
        </p:txBody>
      </p:sp>
    </p:spTree>
    <p:extLst>
      <p:ext uri="{BB962C8B-B14F-4D97-AF65-F5344CB8AC3E}">
        <p14:creationId xmlns:p14="http://schemas.microsoft.com/office/powerpoint/2010/main" val="24565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8" grpId="0" animBg="1"/>
      <p:bldP spid="14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4</a:t>
            </a:fld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E7FB6-6612-2130-C8AF-01B269EE2B3A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Operational Benefits (1)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AC47A480-27F2-658A-03A1-ACD312699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908720"/>
            <a:ext cx="3743781" cy="51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Geographical coverage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ABE4F2-8593-6627-1900-BDA2C3CE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71814"/>
            <a:ext cx="7058276" cy="233830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7E753-92F2-29D2-8F56-9AB8F0B06248}"/>
              </a:ext>
            </a:extLst>
          </p:cNvPr>
          <p:cNvGrpSpPr/>
          <p:nvPr/>
        </p:nvGrpSpPr>
        <p:grpSpPr>
          <a:xfrm>
            <a:off x="3334182" y="4096370"/>
            <a:ext cx="2490929" cy="2372097"/>
            <a:chOff x="2945167" y="4086597"/>
            <a:chExt cx="2490929" cy="23720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23685C-E460-5210-5FCB-832C677F2E9C}"/>
                </a:ext>
              </a:extLst>
            </p:cNvPr>
            <p:cNvSpPr/>
            <p:nvPr/>
          </p:nvSpPr>
          <p:spPr>
            <a:xfrm rot="5400000">
              <a:off x="2945114" y="4086650"/>
              <a:ext cx="1668323" cy="166821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F2E2955-E4DA-F41F-3E70-B59D93739979}"/>
                </a:ext>
              </a:extLst>
            </p:cNvPr>
            <p:cNvSpPr/>
            <p:nvPr/>
          </p:nvSpPr>
          <p:spPr>
            <a:xfrm rot="5400000">
              <a:off x="3745485" y="4090817"/>
              <a:ext cx="1668323" cy="166821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E30723-7395-89B1-A7D3-9B34E39FB89F}"/>
                </a:ext>
              </a:extLst>
            </p:cNvPr>
            <p:cNvSpPr/>
            <p:nvPr/>
          </p:nvSpPr>
          <p:spPr>
            <a:xfrm rot="5400000">
              <a:off x="2967455" y="4790424"/>
              <a:ext cx="1668323" cy="166821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5698739-F844-17F4-6501-C7BC338C4DBF}"/>
                </a:ext>
              </a:extLst>
            </p:cNvPr>
            <p:cNvSpPr/>
            <p:nvPr/>
          </p:nvSpPr>
          <p:spPr>
            <a:xfrm rot="5400000">
              <a:off x="3767826" y="4785066"/>
              <a:ext cx="1668323" cy="166821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FC5565-6DE6-C6A6-A267-EBBF27E25DBE}"/>
              </a:ext>
            </a:extLst>
          </p:cNvPr>
          <p:cNvCxnSpPr/>
          <p:nvPr/>
        </p:nvCxnSpPr>
        <p:spPr>
          <a:xfrm>
            <a:off x="2699792" y="4509120"/>
            <a:ext cx="1584176" cy="504056"/>
          </a:xfrm>
          <a:prstGeom prst="straightConnector1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31799F-AC3C-2BC3-2732-2D902849152A}"/>
              </a:ext>
            </a:extLst>
          </p:cNvPr>
          <p:cNvCxnSpPr/>
          <p:nvPr/>
        </p:nvCxnSpPr>
        <p:spPr>
          <a:xfrm>
            <a:off x="2699792" y="5115258"/>
            <a:ext cx="1584176" cy="504056"/>
          </a:xfrm>
          <a:prstGeom prst="straightConnector1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BEF6B4F-8BD5-0AAF-E942-0DF1BC977C11}"/>
              </a:ext>
            </a:extLst>
          </p:cNvPr>
          <p:cNvCxnSpPr>
            <a:cxnSpLocks/>
          </p:cNvCxnSpPr>
          <p:nvPr/>
        </p:nvCxnSpPr>
        <p:spPr>
          <a:xfrm>
            <a:off x="2699792" y="4349476"/>
            <a:ext cx="2160242" cy="561162"/>
          </a:xfrm>
          <a:prstGeom prst="straightConnector1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5E7EDE-68C5-533E-B0AB-546E0B2C99D2}"/>
              </a:ext>
            </a:extLst>
          </p:cNvPr>
          <p:cNvCxnSpPr>
            <a:cxnSpLocks/>
          </p:cNvCxnSpPr>
          <p:nvPr/>
        </p:nvCxnSpPr>
        <p:spPr>
          <a:xfrm>
            <a:off x="2699792" y="4910638"/>
            <a:ext cx="2160242" cy="720880"/>
          </a:xfrm>
          <a:prstGeom prst="straightConnector1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E15D00-DED1-D579-B1F0-64A1CC403E82}"/>
              </a:ext>
            </a:extLst>
          </p:cNvPr>
          <p:cNvCxnSpPr>
            <a:cxnSpLocks/>
          </p:cNvCxnSpPr>
          <p:nvPr/>
        </p:nvCxnSpPr>
        <p:spPr>
          <a:xfrm flipH="1">
            <a:off x="4579647" y="4941198"/>
            <a:ext cx="2152593" cy="348619"/>
          </a:xfrm>
          <a:prstGeom prst="straightConnector1">
            <a:avLst/>
          </a:prstGeom>
          <a:ln w="762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7">
            <a:extLst>
              <a:ext uri="{FF2B5EF4-FFF2-40B4-BE49-F238E27FC236}">
                <a16:creationId xmlns:a16="http://schemas.microsoft.com/office/drawing/2014/main" id="{F711F408-68B7-840C-4FD2-E6C7EE09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31" y="4270549"/>
            <a:ext cx="1629085" cy="8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/>
              <a:t>3 satellites </a:t>
            </a:r>
          </a:p>
          <a:p>
            <a:pPr algn="ctr">
              <a:lnSpc>
                <a:spcPct val="120000"/>
              </a:lnSpc>
            </a:pPr>
            <a:r>
              <a:rPr lang="en-US" sz="2000" b="1" dirty="0"/>
              <a:t>coverage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F317D8D5-0D42-FA4D-2D85-DD82CA349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344" y="4470164"/>
            <a:ext cx="1543394" cy="8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/>
              <a:t>4 satellites</a:t>
            </a:r>
          </a:p>
          <a:p>
            <a:pPr algn="ctr">
              <a:lnSpc>
                <a:spcPct val="120000"/>
              </a:lnSpc>
            </a:pPr>
            <a:r>
              <a:rPr lang="en-US" sz="2000" b="1" dirty="0"/>
              <a:t> coverage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94A8E3F-2603-6B2A-66CA-3CF083BAD9BF}"/>
              </a:ext>
            </a:extLst>
          </p:cNvPr>
          <p:cNvSpPr txBox="1">
            <a:spLocks/>
          </p:cNvSpPr>
          <p:nvPr/>
        </p:nvSpPr>
        <p:spPr>
          <a:xfrm>
            <a:off x="3995936" y="1062109"/>
            <a:ext cx="5112568" cy="369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Calculated and Illustrated by Thales Alenia Space</a:t>
            </a:r>
            <a:endParaRPr lang="he-IL" sz="2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39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5</a:t>
            </a:fld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E7FB6-6612-2130-C8AF-01B269EE2B3A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Operational Benefits (2)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AC47A480-27F2-658A-03A1-ACD312699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908720"/>
            <a:ext cx="3743781" cy="51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Accuracy 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CE48E26-8F33-52AA-18F9-2995EAF07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029715"/>
              </p:ext>
            </p:extLst>
          </p:nvPr>
        </p:nvGraphicFramePr>
        <p:xfrm>
          <a:off x="611560" y="2276872"/>
          <a:ext cx="7912014" cy="2273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8950">
                  <a:extLst>
                    <a:ext uri="{9D8B030D-6E8A-4147-A177-3AD203B41FA5}">
                      <a16:colId xmlns:a16="http://schemas.microsoft.com/office/drawing/2014/main" val="2947683124"/>
                    </a:ext>
                  </a:extLst>
                </a:gridCol>
                <a:gridCol w="1173844">
                  <a:extLst>
                    <a:ext uri="{9D8B030D-6E8A-4147-A177-3AD203B41FA5}">
                      <a16:colId xmlns:a16="http://schemas.microsoft.com/office/drawing/2014/main" val="3166062458"/>
                    </a:ext>
                  </a:extLst>
                </a:gridCol>
                <a:gridCol w="1173844">
                  <a:extLst>
                    <a:ext uri="{9D8B030D-6E8A-4147-A177-3AD203B41FA5}">
                      <a16:colId xmlns:a16="http://schemas.microsoft.com/office/drawing/2014/main" val="3726724621"/>
                    </a:ext>
                  </a:extLst>
                </a:gridCol>
                <a:gridCol w="1173844">
                  <a:extLst>
                    <a:ext uri="{9D8B030D-6E8A-4147-A177-3AD203B41FA5}">
                      <a16:colId xmlns:a16="http://schemas.microsoft.com/office/drawing/2014/main" val="859455259"/>
                    </a:ext>
                  </a:extLst>
                </a:gridCol>
                <a:gridCol w="1173844">
                  <a:extLst>
                    <a:ext uri="{9D8B030D-6E8A-4147-A177-3AD203B41FA5}">
                      <a16:colId xmlns:a16="http://schemas.microsoft.com/office/drawing/2014/main" val="2023839442"/>
                    </a:ext>
                  </a:extLst>
                </a:gridCol>
                <a:gridCol w="1173844">
                  <a:extLst>
                    <a:ext uri="{9D8B030D-6E8A-4147-A177-3AD203B41FA5}">
                      <a16:colId xmlns:a16="http://schemas.microsoft.com/office/drawing/2014/main" val="1560453032"/>
                    </a:ext>
                  </a:extLst>
                </a:gridCol>
                <a:gridCol w="1173844">
                  <a:extLst>
                    <a:ext uri="{9D8B030D-6E8A-4147-A177-3AD203B41FA5}">
                      <a16:colId xmlns:a16="http://schemas.microsoft.com/office/drawing/2014/main" val="4216149172"/>
                    </a:ext>
                  </a:extLst>
                </a:gridCol>
              </a:tblGrid>
              <a:tr h="57912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SGB    </a:t>
                      </a:r>
                      <a:endParaRPr lang="en-IL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10 min, 95%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20 min, 95%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30 min, 95%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628373"/>
                  </a:ext>
                </a:extLst>
              </a:tr>
              <a:tr h="572417">
                <a:tc>
                  <a:txBody>
                    <a:bodyPr/>
                    <a:lstStyle/>
                    <a:p>
                      <a:endParaRPr lang="en-IL" sz="1400" dirty="0">
                        <a:effectLst/>
                        <a:latin typeface="+mj-lt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standard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SINSIN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standard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SINSIN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standard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SINSIN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598866676"/>
                  </a:ext>
                </a:extLst>
              </a:tr>
              <a:tr h="5573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3 sats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>
                          <a:effectLst/>
                          <a:latin typeface="+mj-lt"/>
                        </a:rPr>
                        <a:t>1500m</a:t>
                      </a:r>
                      <a:endParaRPr lang="en-IL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980m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1390m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630m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1250m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560m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505743827"/>
                  </a:ext>
                </a:extLst>
              </a:tr>
              <a:tr h="56487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4 sats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>
                          <a:effectLst/>
                          <a:latin typeface="+mj-lt"/>
                        </a:rPr>
                        <a:t>520m</a:t>
                      </a:r>
                      <a:endParaRPr lang="en-IL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>
                          <a:effectLst/>
                          <a:latin typeface="+mj-lt"/>
                        </a:rPr>
                        <a:t>430m</a:t>
                      </a:r>
                      <a:endParaRPr lang="en-IL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430m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300m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280m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400" b="1" kern="1200" dirty="0" err="1">
                          <a:effectLst/>
                          <a:latin typeface="+mj-lt"/>
                        </a:rPr>
                        <a:t>150m</a:t>
                      </a:r>
                      <a:endParaRPr lang="en-IL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30015961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311C442-D7A1-98FF-48E8-C776595694A2}"/>
              </a:ext>
            </a:extLst>
          </p:cNvPr>
          <p:cNvSpPr/>
          <p:nvPr/>
        </p:nvSpPr>
        <p:spPr>
          <a:xfrm>
            <a:off x="2771800" y="3527863"/>
            <a:ext cx="999056" cy="37450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4DCF1DDA-002F-623B-1E11-2682B9F88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307" y="936857"/>
            <a:ext cx="2015589" cy="51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Time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26CEEB-71FB-6F99-CD05-8E4347745103}"/>
              </a:ext>
            </a:extLst>
          </p:cNvPr>
          <p:cNvSpPr/>
          <p:nvPr/>
        </p:nvSpPr>
        <p:spPr>
          <a:xfrm>
            <a:off x="6237240" y="3527863"/>
            <a:ext cx="999056" cy="37450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653470BD-A346-0272-49CE-B5B84CAC5DE7}"/>
              </a:ext>
            </a:extLst>
          </p:cNvPr>
          <p:cNvSpPr/>
          <p:nvPr/>
        </p:nvSpPr>
        <p:spPr>
          <a:xfrm rot="5400000">
            <a:off x="4630431" y="1373032"/>
            <a:ext cx="675225" cy="3672408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BC3AFE-0DBD-CD2C-F59B-E99BBE8B1536}"/>
              </a:ext>
            </a:extLst>
          </p:cNvPr>
          <p:cNvSpPr/>
          <p:nvPr/>
        </p:nvSpPr>
        <p:spPr>
          <a:xfrm>
            <a:off x="6165042" y="3458088"/>
            <a:ext cx="2367398" cy="474605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6566E39-E10C-49F2-A0CC-C347BEE62F0F}"/>
              </a:ext>
            </a:extLst>
          </p:cNvPr>
          <p:cNvSpPr/>
          <p:nvPr/>
        </p:nvSpPr>
        <p:spPr>
          <a:xfrm>
            <a:off x="7195859" y="4221088"/>
            <a:ext cx="288032" cy="1278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BFA96DA-28BC-8359-F248-65701AD95818}"/>
              </a:ext>
            </a:extLst>
          </p:cNvPr>
          <p:cNvSpPr/>
          <p:nvPr/>
        </p:nvSpPr>
        <p:spPr>
          <a:xfrm>
            <a:off x="7204725" y="3645024"/>
            <a:ext cx="288032" cy="1278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EDEEB0-D72D-1DA0-6A66-D279DC9CABA4}"/>
              </a:ext>
            </a:extLst>
          </p:cNvPr>
          <p:cNvSpPr/>
          <p:nvPr/>
        </p:nvSpPr>
        <p:spPr>
          <a:xfrm>
            <a:off x="6156176" y="4023751"/>
            <a:ext cx="2367398" cy="474605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17BC7F13-300D-98BD-B1D7-43C601998FEE}"/>
              </a:ext>
            </a:extLst>
          </p:cNvPr>
          <p:cNvSpPr txBox="1">
            <a:spLocks/>
          </p:cNvSpPr>
          <p:nvPr/>
        </p:nvSpPr>
        <p:spPr>
          <a:xfrm>
            <a:off x="467544" y="1634486"/>
            <a:ext cx="3677807" cy="369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Calculated by Thales Alenia Space</a:t>
            </a:r>
            <a:endParaRPr lang="he-IL" sz="2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26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7" grpId="0" animBg="1"/>
      <p:bldP spid="12" grpId="0" animBg="1"/>
      <p:bldP spid="16" grpId="0" animBg="1"/>
      <p:bldP spid="19" grpId="0" animBg="1"/>
      <p:bldP spid="20" grpId="0" animBg="1"/>
      <p:bldP spid="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6</a:t>
            </a:fld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E7FB6-6612-2130-C8AF-01B269EE2B3A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Operational Benefits (3)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AC47A480-27F2-658A-03A1-ACD312699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908720"/>
            <a:ext cx="3743781" cy="51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Availability</a:t>
            </a:r>
          </a:p>
          <a:p>
            <a:pPr marL="342900" indent="-342900" algn="ctr">
              <a:lnSpc>
                <a:spcPct val="120000"/>
              </a:lnSpc>
            </a:pP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EBF05-2E00-A5ED-BF41-628D6048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" y="2166388"/>
            <a:ext cx="6671390" cy="16946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94B476-176C-A09A-F1F0-3330C9C8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30" y="2127357"/>
            <a:ext cx="2407598" cy="18056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232BAC-6BD6-D5C4-C4F0-3EEE9B394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269" y="692696"/>
            <a:ext cx="1632213" cy="1369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5D75D-371A-0385-D594-BD492628A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4" y="4316154"/>
            <a:ext cx="9097934" cy="16331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32CA82-05DA-9A1F-EF8B-8702B0ABB166}"/>
              </a:ext>
            </a:extLst>
          </p:cNvPr>
          <p:cNvSpPr/>
          <p:nvPr/>
        </p:nvSpPr>
        <p:spPr>
          <a:xfrm>
            <a:off x="35496" y="4275559"/>
            <a:ext cx="7920880" cy="34900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146F12-0FE2-3156-FA55-7F6AEE0AE599}"/>
              </a:ext>
            </a:extLst>
          </p:cNvPr>
          <p:cNvSpPr/>
          <p:nvPr/>
        </p:nvSpPr>
        <p:spPr>
          <a:xfrm>
            <a:off x="35496" y="4594539"/>
            <a:ext cx="6408712" cy="2746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CFE9EF8-C7EA-C7CE-1794-E1CA8AAFE59B}"/>
              </a:ext>
            </a:extLst>
          </p:cNvPr>
          <p:cNvSpPr txBox="1">
            <a:spLocks/>
          </p:cNvSpPr>
          <p:nvPr/>
        </p:nvSpPr>
        <p:spPr>
          <a:xfrm>
            <a:off x="-3398" y="1460930"/>
            <a:ext cx="4109180" cy="369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Tested and Reported by C/S Secretariat</a:t>
            </a:r>
            <a:endParaRPr lang="he-IL" sz="2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2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7</a:t>
            </a:fld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E7FB6-6612-2130-C8AF-01B269EE2B3A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Operational Benefits (4)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AC47A480-27F2-658A-03A1-ACD312699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908720"/>
            <a:ext cx="4320480" cy="42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line-of-sight localization </a:t>
            </a:r>
            <a:endParaRPr lang="en-US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8CA9BE-0FE6-1CD0-CDDA-945593CE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586" y="2531578"/>
            <a:ext cx="3745772" cy="2333811"/>
          </a:xfrm>
          <a:prstGeom prst="rect">
            <a:avLst/>
          </a:prstGeom>
        </p:spPr>
      </p:pic>
      <p:pic>
        <p:nvPicPr>
          <p:cNvPr id="3" name="תמונה 17">
            <a:extLst>
              <a:ext uri="{FF2B5EF4-FFF2-40B4-BE49-F238E27FC236}">
                <a16:creationId xmlns:a16="http://schemas.microsoft.com/office/drawing/2014/main" id="{060636D3-DF3C-3AA6-1AD5-6E1BB30B124A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051720" y="1825596"/>
            <a:ext cx="1776868" cy="102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716B48-D06A-5137-D385-B1C3BBC8B4C0}"/>
              </a:ext>
            </a:extLst>
          </p:cNvPr>
          <p:cNvCxnSpPr>
            <a:cxnSpLocks/>
          </p:cNvCxnSpPr>
          <p:nvPr/>
        </p:nvCxnSpPr>
        <p:spPr>
          <a:xfrm>
            <a:off x="3725669" y="4486140"/>
            <a:ext cx="2712239" cy="0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5D59EED-38CB-23F4-3A16-86D17F67A9F1}"/>
              </a:ext>
            </a:extLst>
          </p:cNvPr>
          <p:cNvSpPr txBox="1"/>
          <p:nvPr/>
        </p:nvSpPr>
        <p:spPr>
          <a:xfrm>
            <a:off x="1051293" y="5657487"/>
            <a:ext cx="2288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406MHz receiver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inside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00303F-0463-9921-4587-39C51ACD0715}"/>
              </a:ext>
            </a:extLst>
          </p:cNvPr>
          <p:cNvSpPr/>
          <p:nvPr/>
        </p:nvSpPr>
        <p:spPr>
          <a:xfrm>
            <a:off x="4579647" y="4024006"/>
            <a:ext cx="1004284" cy="440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406MHz</a:t>
            </a:r>
            <a:endParaRPr lang="en-IL" sz="16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Radio, beacon, signal, wireless, communication icon - Download on Iconfinder">
            <a:extLst>
              <a:ext uri="{FF2B5EF4-FFF2-40B4-BE49-F238E27FC236}">
                <a16:creationId xmlns:a16="http://schemas.microsoft.com/office/drawing/2014/main" id="{F4EDB5DD-F2B3-A70C-14F4-B167A576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6517" y="3486136"/>
            <a:ext cx="1515916" cy="15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6E4C2E-8915-E7BC-CFAA-A96333686D2A}"/>
              </a:ext>
            </a:extLst>
          </p:cNvPr>
          <p:cNvSpPr txBox="1"/>
          <p:nvPr/>
        </p:nvSpPr>
        <p:spPr>
          <a:xfrm>
            <a:off x="6171547" y="4841609"/>
            <a:ext cx="2288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beacon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inside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CC9748-4A3C-529E-1BD5-146DF2F793F9}"/>
              </a:ext>
            </a:extLst>
          </p:cNvPr>
          <p:cNvSpPr/>
          <p:nvPr/>
        </p:nvSpPr>
        <p:spPr bwMode="auto">
          <a:xfrm>
            <a:off x="1740208" y="2838817"/>
            <a:ext cx="623023" cy="5580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tails are in the caption following the image">
            <a:extLst>
              <a:ext uri="{FF2B5EF4-FFF2-40B4-BE49-F238E27FC236}">
                <a16:creationId xmlns:a16="http://schemas.microsoft.com/office/drawing/2014/main" id="{808B8ED8-3657-3E26-26A8-5F6D7451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0" y="1255085"/>
            <a:ext cx="8641408" cy="434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 dirty="0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8</a:t>
            </a:fld>
            <a:endParaRPr lang="he-I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DAF5D-1B7C-606E-2C46-49BA2F819A10}"/>
              </a:ext>
            </a:extLst>
          </p:cNvPr>
          <p:cNvSpPr txBox="1"/>
          <p:nvPr/>
        </p:nvSpPr>
        <p:spPr>
          <a:xfrm>
            <a:off x="23527" y="188640"/>
            <a:ext cx="912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Implementation in MEOSAR</a:t>
            </a:r>
          </a:p>
        </p:txBody>
      </p:sp>
      <p:pic>
        <p:nvPicPr>
          <p:cNvPr id="2050" name="Picture 2" descr="MEOLUT Next confirms in 2017 best-in-class performance | Thales Group">
            <a:extLst>
              <a:ext uri="{FF2B5EF4-FFF2-40B4-BE49-F238E27FC236}">
                <a16:creationId xmlns:a16="http://schemas.microsoft.com/office/drawing/2014/main" id="{2199713A-C628-7287-3BFC-6FDA2180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60" y="3409620"/>
            <a:ext cx="3308428" cy="22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32F13B-4EA1-1B61-E469-41111AD76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5" b="97649" l="16992" r="732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3037" y="4495017"/>
            <a:ext cx="2486484" cy="158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08EE40-1846-04A6-0337-4EABF4DF2441}"/>
              </a:ext>
            </a:extLst>
          </p:cNvPr>
          <p:cNvSpPr txBox="1"/>
          <p:nvPr/>
        </p:nvSpPr>
        <p:spPr>
          <a:xfrm>
            <a:off x="2555776" y="5292546"/>
            <a:ext cx="2288885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inside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x2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accuracy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average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56335F-7BEF-47A3-D541-F831B11A0FA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1043608" y="5316524"/>
            <a:ext cx="1512168" cy="57618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25165E-8EC0-6111-B091-D19866A76BA5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844661" y="5316524"/>
            <a:ext cx="1815571" cy="57618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8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423749-23C1-41C6-BC49-7E263C0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4" y="6492875"/>
            <a:ext cx="9128706" cy="365125"/>
          </a:xfrm>
        </p:spPr>
        <p:txBody>
          <a:bodyPr/>
          <a:lstStyle/>
          <a:p>
            <a:r>
              <a:rPr lang="en-US"/>
              <a:t>Mobit SINSIN </a:t>
            </a:r>
            <a:endParaRPr lang="he-I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5F8B11-B6E4-969B-5930-2C7AB1E7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4A13-D0B2-4C7D-BA32-40C76FF89DE3}" type="slidenum">
              <a:rPr lang="he-IL" smtClean="0"/>
              <a:pPr/>
              <a:t>9</a:t>
            </a:fld>
            <a:endParaRPr lang="he-I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DAF5D-1B7C-606E-2C46-49BA2F819A10}"/>
              </a:ext>
            </a:extLst>
          </p:cNvPr>
          <p:cNvSpPr txBox="1"/>
          <p:nvPr/>
        </p:nvSpPr>
        <p:spPr>
          <a:xfrm>
            <a:off x="23527" y="188640"/>
            <a:ext cx="9120474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SINSIN Verification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Demonstrated at C/S conference in Qatar, 2019</a:t>
            </a:r>
          </a:p>
          <a:p>
            <a:pPr marL="0" lvl="1" algn="ctr"/>
            <a:r>
              <a:rPr lang="en-US" sz="2000" b="1" dirty="0">
                <a:solidFill>
                  <a:schemeClr val="bg1"/>
                </a:solidFill>
              </a:rPr>
              <a:t>Beacon in </a:t>
            </a:r>
            <a:r>
              <a:rPr lang="en-US" sz="2000" b="1" dirty="0">
                <a:solidFill>
                  <a:srgbClr val="FFFF00"/>
                </a:solidFill>
              </a:rPr>
              <a:t>Doha</a:t>
            </a:r>
            <a:r>
              <a:rPr lang="en-US" sz="2000" b="1" dirty="0">
                <a:solidFill>
                  <a:schemeClr val="bg1"/>
                </a:solidFill>
              </a:rPr>
              <a:t>, MEOLUT in </a:t>
            </a:r>
            <a:r>
              <a:rPr lang="en-US" sz="2000" b="1" dirty="0">
                <a:solidFill>
                  <a:srgbClr val="FFFF00"/>
                </a:solidFill>
              </a:rPr>
              <a:t>Toulouse</a:t>
            </a:r>
          </a:p>
          <a:p>
            <a:pPr marL="0" lvl="1" algn="ctr"/>
            <a:r>
              <a:rPr lang="en-US" sz="2000" b="1" dirty="0">
                <a:solidFill>
                  <a:schemeClr val="bg1"/>
                </a:solidFill>
              </a:rPr>
              <a:t>Relayed by Galileo satellites</a:t>
            </a:r>
          </a:p>
          <a:p>
            <a:pPr algn="ctr">
              <a:spcBef>
                <a:spcPts val="600"/>
              </a:spcBef>
            </a:pPr>
            <a:endParaRPr lang="he-I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F8D50D-2A6F-4418-61CA-C7C526B19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72" y="1625097"/>
            <a:ext cx="8676456" cy="48282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EA028E5-B463-B570-EE52-6F4D0ECE75CB}"/>
              </a:ext>
            </a:extLst>
          </p:cNvPr>
          <p:cNvSpPr/>
          <p:nvPr/>
        </p:nvSpPr>
        <p:spPr>
          <a:xfrm>
            <a:off x="1259632" y="3754255"/>
            <a:ext cx="1008112" cy="473404"/>
          </a:xfrm>
          <a:prstGeom prst="wedgeRoundRectCallout">
            <a:avLst>
              <a:gd name="adj1" fmla="val -72726"/>
              <a:gd name="adj2" fmla="val 10953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 sats standard</a:t>
            </a:r>
            <a:endParaRPr lang="en-IL" sz="1400" b="1" dirty="0">
              <a:solidFill>
                <a:schemeClr val="bg1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79DAE0B-E7D2-06EF-1ECC-7A87E44F7E26}"/>
              </a:ext>
            </a:extLst>
          </p:cNvPr>
          <p:cNvSpPr/>
          <p:nvPr/>
        </p:nvSpPr>
        <p:spPr>
          <a:xfrm>
            <a:off x="4427984" y="3531660"/>
            <a:ext cx="1008112" cy="473404"/>
          </a:xfrm>
          <a:prstGeom prst="wedgeRoundRectCallout">
            <a:avLst>
              <a:gd name="adj1" fmla="val 48843"/>
              <a:gd name="adj2" fmla="val 8941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3 sats standard</a:t>
            </a:r>
            <a:endParaRPr lang="en-IL" sz="1400" b="1" dirty="0">
              <a:solidFill>
                <a:schemeClr val="bg1"/>
              </a:solidFill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5EACFE2-317D-A612-9112-0650FCCEDFE3}"/>
              </a:ext>
            </a:extLst>
          </p:cNvPr>
          <p:cNvSpPr/>
          <p:nvPr/>
        </p:nvSpPr>
        <p:spPr>
          <a:xfrm>
            <a:off x="6156176" y="4996201"/>
            <a:ext cx="1008112" cy="473404"/>
          </a:xfrm>
          <a:prstGeom prst="wedgeRoundRectCallout">
            <a:avLst>
              <a:gd name="adj1" fmla="val 94195"/>
              <a:gd name="adj2" fmla="val -9848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 sats SINSIN</a:t>
            </a:r>
            <a:endParaRPr lang="en-IL" sz="1400" b="1" dirty="0">
              <a:solidFill>
                <a:schemeClr val="bg1"/>
              </a:solidFill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C29063C3-6DF5-9AF6-3926-DD38D3466A5B}"/>
              </a:ext>
            </a:extLst>
          </p:cNvPr>
          <p:cNvSpPr/>
          <p:nvPr/>
        </p:nvSpPr>
        <p:spPr>
          <a:xfrm>
            <a:off x="7884368" y="4509120"/>
            <a:ext cx="1008112" cy="473404"/>
          </a:xfrm>
          <a:prstGeom prst="wedgeRoundRectCallout">
            <a:avLst>
              <a:gd name="adj1" fmla="val -60759"/>
              <a:gd name="adj2" fmla="val 4783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3 sats SINSIN</a:t>
            </a:r>
            <a:endParaRPr lang="en-IL" sz="1400" b="1" dirty="0">
              <a:solidFill>
                <a:schemeClr val="bg1"/>
              </a:solidFill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14AA3EC9-A400-E03D-A888-87688F18517A}"/>
              </a:ext>
            </a:extLst>
          </p:cNvPr>
          <p:cNvSpPr/>
          <p:nvPr/>
        </p:nvSpPr>
        <p:spPr>
          <a:xfrm>
            <a:off x="7308304" y="3717032"/>
            <a:ext cx="1008112" cy="473404"/>
          </a:xfrm>
          <a:prstGeom prst="wedgeRoundRectCallout">
            <a:avLst>
              <a:gd name="adj1" fmla="val -15091"/>
              <a:gd name="adj2" fmla="val 145748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Real Location</a:t>
            </a:r>
            <a:endParaRPr lang="en-IL" sz="14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ED4FCA-B51D-9FCC-9C77-6EC03BAE3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7649" l="16992" r="732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2171" y="2371928"/>
            <a:ext cx="2052317" cy="134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9A6A5D-E99A-CBF9-9926-2210847D2464}"/>
              </a:ext>
            </a:extLst>
          </p:cNvPr>
          <p:cNvCxnSpPr>
            <a:cxnSpLocks/>
          </p:cNvCxnSpPr>
          <p:nvPr/>
        </p:nvCxnSpPr>
        <p:spPr>
          <a:xfrm flipH="1" flipV="1">
            <a:off x="5301654" y="1579840"/>
            <a:ext cx="2032230" cy="1138437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CAC00C-DCA5-5767-6802-293318ED7AD1}"/>
              </a:ext>
            </a:extLst>
          </p:cNvPr>
          <p:cNvSpPr txBox="1"/>
          <p:nvPr/>
        </p:nvSpPr>
        <p:spPr>
          <a:xfrm>
            <a:off x="3478294" y="1862504"/>
            <a:ext cx="2288885" cy="461665"/>
          </a:xfrm>
          <a:prstGeom prst="rect">
            <a:avLst/>
          </a:prstGeom>
          <a:noFill/>
          <a:ln w="19050">
            <a:solidFill>
              <a:schemeClr val="accent1">
                <a:shade val="15000"/>
                <a:hueMod val="94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5,000Km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34EF655-B6C6-5641-03BA-295B470B87A0}"/>
              </a:ext>
            </a:extLst>
          </p:cNvPr>
          <p:cNvSpPr/>
          <p:nvPr/>
        </p:nvSpPr>
        <p:spPr>
          <a:xfrm rot="2485949">
            <a:off x="1955312" y="2563017"/>
            <a:ext cx="1569889" cy="842853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reporting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21B414-F9D9-3D31-9548-46EDD078DAB0}"/>
              </a:ext>
            </a:extLst>
          </p:cNvPr>
          <p:cNvSpPr/>
          <p:nvPr/>
        </p:nvSpPr>
        <p:spPr>
          <a:xfrm>
            <a:off x="7308304" y="2757816"/>
            <a:ext cx="932276" cy="4401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FGB</a:t>
            </a:r>
            <a:endParaRPr lang="en-IL" sz="16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MEOLUT Next confirms in 2017 best-in-class performance | Thales Group">
            <a:extLst>
              <a:ext uri="{FF2B5EF4-FFF2-40B4-BE49-F238E27FC236}">
                <a16:creationId xmlns:a16="http://schemas.microsoft.com/office/drawing/2014/main" id="{C88BB9F7-2C76-E5F2-D8E5-3E58FB7C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7" y="1334182"/>
            <a:ext cx="2032231" cy="13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0F3528-7781-EF4F-EC02-DA50218356A9}"/>
              </a:ext>
            </a:extLst>
          </p:cNvPr>
          <p:cNvCxnSpPr>
            <a:cxnSpLocks/>
          </p:cNvCxnSpPr>
          <p:nvPr/>
        </p:nvCxnSpPr>
        <p:spPr>
          <a:xfrm flipH="1">
            <a:off x="1403648" y="1597713"/>
            <a:ext cx="3175999" cy="415904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1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25221</TotalTime>
  <Words>464</Words>
  <Application>Microsoft Office PowerPoint</Application>
  <PresentationFormat>On-screen Show (4:3)</PresentationFormat>
  <Paragraphs>171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Verdana</vt:lpstr>
      <vt:lpstr>Wingdings 3</vt:lpstr>
      <vt:lpstr>Slice</vt:lpstr>
      <vt:lpstr>SINSIN  A Radio Localization Method   August 2023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Daniel Katz</dc:creator>
  <cp:lastModifiedBy>Daniel Katz</cp:lastModifiedBy>
  <cp:revision>2390</cp:revision>
  <cp:lastPrinted>2023-07-26T06:48:43Z</cp:lastPrinted>
  <dcterms:created xsi:type="dcterms:W3CDTF">2019-10-03T06:15:17Z</dcterms:created>
  <dcterms:modified xsi:type="dcterms:W3CDTF">2023-08-16T12:20:37Z</dcterms:modified>
</cp:coreProperties>
</file>